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11"/>
  </p:notesMasterIdLst>
  <p:handoutMasterIdLst>
    <p:handoutMasterId r:id="rId12"/>
  </p:handoutMasterIdLst>
  <p:sldIdLst>
    <p:sldId id="257" r:id="rId3"/>
    <p:sldId id="274" r:id="rId4"/>
    <p:sldId id="273" r:id="rId5"/>
    <p:sldId id="269" r:id="rId6"/>
    <p:sldId id="271" r:id="rId7"/>
    <p:sldId id="272" r:id="rId8"/>
    <p:sldId id="258" r:id="rId9"/>
    <p:sldId id="275"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259E56-4851-4D7F-A483-BD4A5726201C}" type="datetimeFigureOut">
              <a:rPr lang="en-US" smtClean="0"/>
              <a:pPr/>
              <a:t>12/16/2010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4CF77ED-63B6-464F-B571-A6AE7EDA6BC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C361BC1-553B-4E4E-884C-6CE9C97B2812}" type="datetimeFigureOut">
              <a:rPr lang="en-US" smtClean="0"/>
              <a:pPr/>
              <a:t>12/16/2010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86334B5-FF18-49B6-8CE3-76A56E833F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12/16/2010 12:12 PM</a:t>
            </a:fld>
            <a:endParaRPr lang="en-US" dirty="0"/>
          </a:p>
        </p:txBody>
      </p:sp>
      <p:sp>
        <p:nvSpPr>
          <p:cNvPr id="6" name="Footer Placeholder 5"/>
          <p:cNvSpPr>
            <a:spLocks noGrp="1"/>
          </p:cNvSpPr>
          <p:nvPr>
            <p:ph type="ftr" sz="quarter" idx="12"/>
          </p:nvPr>
        </p:nvSpPr>
        <p:spPr>
          <a:xfrm>
            <a:off x="0" y="9428583"/>
            <a:ext cx="6117908" cy="496332"/>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17907" y="9428583"/>
            <a:ext cx="678194" cy="496332"/>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12/16/2010 12:12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12/16/2010 12:22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12/16/2010 12:12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6"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file:///C:\DOCUME~1\frkovsa\LOCALS~1\Temp\att27a7b.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643066"/>
            <a:ext cx="7681913" cy="2142635"/>
          </a:xfrm>
        </p:spPr>
        <p:txBody>
          <a:bodyPr/>
          <a:lstStyle/>
          <a:p>
            <a:pPr algn="ctr"/>
            <a:r>
              <a:rPr lang="mk-MK" sz="4000" dirty="0" smtClean="0"/>
              <a:t>Проект: Промовирање на ратификацијата и имплементацијата на Конвенцијата на ОН за правата на  лицата со инвалидност</a:t>
            </a:r>
            <a:endParaRPr lang="en-US" sz="4000" dirty="0"/>
          </a:p>
        </p:txBody>
      </p:sp>
      <p:sp>
        <p:nvSpPr>
          <p:cNvPr id="3" name="Subtitle 2"/>
          <p:cNvSpPr>
            <a:spLocks noGrp="1"/>
          </p:cNvSpPr>
          <p:nvPr>
            <p:ph type="subTitle" idx="1"/>
          </p:nvPr>
        </p:nvSpPr>
        <p:spPr>
          <a:xfrm>
            <a:off x="730249" y="4702194"/>
            <a:ext cx="7681913" cy="1370012"/>
          </a:xfrm>
        </p:spPr>
        <p:txBody>
          <a:bodyPr>
            <a:normAutofit/>
          </a:bodyPr>
          <a:lstStyle/>
          <a:p>
            <a:pPr algn="ctr"/>
            <a:r>
              <a:rPr lang="mk-MK" dirty="0" smtClean="0"/>
              <a:t>МЗТИЛ Битола, Демир Хисар и Ресен</a:t>
            </a:r>
          </a:p>
          <a:p>
            <a:pPr algn="ctr"/>
            <a:endParaRPr lang="mk-MK" dirty="0" smtClean="0"/>
          </a:p>
          <a:p>
            <a:pPr algn="ctr"/>
            <a:r>
              <a:rPr lang="mk-MK" dirty="0" smtClean="0"/>
              <a:t>ГАУС Институт - Битола</a:t>
            </a:r>
            <a:endParaRPr lang="en-US" dirty="0" smtClean="0"/>
          </a:p>
        </p:txBody>
      </p:sp>
      <p:pic>
        <p:nvPicPr>
          <p:cNvPr id="7" name="Picture 3" descr="C:\DOCUME~1\frkovsa\LOCALS~1\Temp\att27a7b.jpg"/>
          <p:cNvPicPr>
            <a:picLocks noChangeAspect="1" noChangeArrowheads="1"/>
          </p:cNvPicPr>
          <p:nvPr/>
        </p:nvPicPr>
        <p:blipFill>
          <a:blip r:embed="rId3" r:link="rId4" cstate="print"/>
          <a:srcRect/>
          <a:stretch>
            <a:fillRect/>
          </a:stretch>
        </p:blipFill>
        <p:spPr bwMode="auto">
          <a:xfrm>
            <a:off x="3786182" y="285728"/>
            <a:ext cx="1500198" cy="1000132"/>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Главни активности</a:t>
            </a:r>
            <a:endParaRPr lang="en-US" dirty="0"/>
          </a:p>
        </p:txBody>
      </p:sp>
      <p:sp>
        <p:nvSpPr>
          <p:cNvPr id="3" name="Text Placeholder 2"/>
          <p:cNvSpPr>
            <a:spLocks noGrp="1"/>
          </p:cNvSpPr>
          <p:nvPr>
            <p:ph type="body" sz="quarter" idx="10"/>
          </p:nvPr>
        </p:nvSpPr>
        <p:spPr>
          <a:xfrm>
            <a:off x="381000" y="1142984"/>
            <a:ext cx="8382000" cy="4370427"/>
          </a:xfrm>
        </p:spPr>
        <p:txBody>
          <a:bodyPr/>
          <a:lstStyle/>
          <a:p>
            <a:r>
              <a:rPr lang="mk-MK" dirty="0" smtClean="0"/>
              <a:t>Публикација </a:t>
            </a:r>
            <a:r>
              <a:rPr lang="mk-MK" dirty="0" smtClean="0"/>
              <a:t>на Прирачник за Конвенцијата за правата на лицата со </a:t>
            </a:r>
            <a:r>
              <a:rPr lang="mk-MK" dirty="0" smtClean="0"/>
              <a:t>инвалидност</a:t>
            </a:r>
          </a:p>
          <a:p>
            <a:pPr lvl="1"/>
            <a:r>
              <a:rPr lang="mk-MK" dirty="0" smtClean="0"/>
              <a:t>Информативни средства за проектот (леток и постер)</a:t>
            </a:r>
            <a:endParaRPr lang="mk-MK" dirty="0" smtClean="0"/>
          </a:p>
          <a:p>
            <a:r>
              <a:rPr lang="mk-MK" dirty="0" smtClean="0"/>
              <a:t>Подготовка на Акционен План за имплементација на </a:t>
            </a:r>
            <a:r>
              <a:rPr lang="mk-MK" dirty="0" smtClean="0"/>
              <a:t>Конвенцијата</a:t>
            </a:r>
          </a:p>
          <a:p>
            <a:pPr lvl="1"/>
            <a:r>
              <a:rPr lang="mk-MK" dirty="0" smtClean="0"/>
              <a:t>Акциониот план е доставен до членовите на интерпарламентарната пратеничка група која се залага за остварување на правата на лицата со инвалидност</a:t>
            </a:r>
            <a:endParaRPr lang="mk-MK" sz="2800" dirty="0" smtClean="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riracnik-back copy"/>
          <p:cNvPicPr>
            <a:picLocks noChangeAspect="1" noChangeArrowheads="1"/>
          </p:cNvPicPr>
          <p:nvPr/>
        </p:nvPicPr>
        <p:blipFill>
          <a:blip r:embed="rId2" cstate="print"/>
          <a:srcRect/>
          <a:stretch>
            <a:fillRect/>
          </a:stretch>
        </p:blipFill>
        <p:spPr bwMode="auto">
          <a:xfrm>
            <a:off x="3131840" y="2348880"/>
            <a:ext cx="5723823" cy="4067597"/>
          </a:xfrm>
          <a:prstGeom prst="rect">
            <a:avLst/>
          </a:prstGeom>
          <a:noFill/>
          <a:ln w="9525">
            <a:noFill/>
            <a:miter lim="800000"/>
            <a:headEnd/>
            <a:tailEnd/>
          </a:ln>
        </p:spPr>
      </p:pic>
      <p:sp>
        <p:nvSpPr>
          <p:cNvPr id="2" name="Title 1"/>
          <p:cNvSpPr>
            <a:spLocks noGrp="1"/>
          </p:cNvSpPr>
          <p:nvPr>
            <p:ph type="title"/>
          </p:nvPr>
        </p:nvSpPr>
        <p:spPr/>
        <p:txBody>
          <a:bodyPr/>
          <a:lstStyle/>
          <a:p>
            <a:r>
              <a:rPr lang="mk-MK" dirty="0" smtClean="0"/>
              <a:t>Прирачник (корици)</a:t>
            </a:r>
            <a:endParaRPr lang="en-US" dirty="0"/>
          </a:p>
        </p:txBody>
      </p:sp>
      <p:pic>
        <p:nvPicPr>
          <p:cNvPr id="5123" name="Picture 3" descr="Priracnik ver2 copy"/>
          <p:cNvPicPr>
            <a:picLocks noChangeAspect="1" noChangeArrowheads="1"/>
          </p:cNvPicPr>
          <p:nvPr/>
        </p:nvPicPr>
        <p:blipFill>
          <a:blip r:embed="rId3" cstate="print"/>
          <a:srcRect/>
          <a:stretch>
            <a:fillRect/>
          </a:stretch>
        </p:blipFill>
        <p:spPr bwMode="auto">
          <a:xfrm>
            <a:off x="395536" y="1052736"/>
            <a:ext cx="5739388" cy="406918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mk-MK" dirty="0"/>
              <a:t>П</a:t>
            </a:r>
            <a:r>
              <a:rPr lang="mk-MK" dirty="0" smtClean="0"/>
              <a:t>остер</a:t>
            </a:r>
            <a:endParaRPr lang="en-US" dirty="0"/>
          </a:p>
        </p:txBody>
      </p:sp>
      <p:graphicFrame>
        <p:nvGraphicFramePr>
          <p:cNvPr id="2051" name="Object 3"/>
          <p:cNvGraphicFramePr>
            <a:graphicFrameLocks noChangeAspect="1"/>
          </p:cNvGraphicFramePr>
          <p:nvPr/>
        </p:nvGraphicFramePr>
        <p:xfrm>
          <a:off x="755576" y="1006103"/>
          <a:ext cx="7704856" cy="5447233"/>
        </p:xfrm>
        <a:graphic>
          <a:graphicData uri="http://schemas.openxmlformats.org/presentationml/2006/ole">
            <p:oleObj spid="_x0000_s2051" name="Acrobat Document" r:id="rId4" imgW="11344265" imgH="8019997" progId="AcroExch.Document.7">
              <p:embed/>
            </p:oleObj>
          </a:graphicData>
        </a:graphic>
      </p:graphicFrame>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Леток</a:t>
            </a:r>
            <a:endParaRPr lang="en-US" dirty="0"/>
          </a:p>
        </p:txBody>
      </p:sp>
      <p:graphicFrame>
        <p:nvGraphicFramePr>
          <p:cNvPr id="3074" name="Object 2"/>
          <p:cNvGraphicFramePr>
            <a:graphicFrameLocks noChangeAspect="1"/>
          </p:cNvGraphicFramePr>
          <p:nvPr/>
        </p:nvGraphicFramePr>
        <p:xfrm>
          <a:off x="1259632" y="1196752"/>
          <a:ext cx="6725427" cy="4752528"/>
        </p:xfrm>
        <a:graphic>
          <a:graphicData uri="http://schemas.openxmlformats.org/presentationml/2006/ole">
            <p:oleObj spid="_x0000_s3074" name="Acrobat Document" r:id="rId3" imgW="8019943" imgH="5667255" progId="AcroExch.Document.7">
              <p:embed/>
            </p:oleObj>
          </a:graphicData>
        </a:graphic>
      </p:graphicFrame>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mtClean="0"/>
              <a:t>Леток</a:t>
            </a:r>
            <a:endParaRPr lang="en-US" dirty="0"/>
          </a:p>
        </p:txBody>
      </p:sp>
      <p:graphicFrame>
        <p:nvGraphicFramePr>
          <p:cNvPr id="4098" name="Object 2"/>
          <p:cNvGraphicFramePr>
            <a:graphicFrameLocks noChangeAspect="1"/>
          </p:cNvGraphicFramePr>
          <p:nvPr/>
        </p:nvGraphicFramePr>
        <p:xfrm>
          <a:off x="1259632" y="1268760"/>
          <a:ext cx="6768752" cy="4783222"/>
        </p:xfrm>
        <a:graphic>
          <a:graphicData uri="http://schemas.openxmlformats.org/presentationml/2006/ole">
            <p:oleObj spid="_x0000_s4098" name="Acrobat Document" r:id="rId3" imgW="8019943" imgH="5667255" progId="AcroExch.Document.7">
              <p:embed/>
            </p:oleObj>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88640"/>
            <a:ext cx="8382000" cy="6567952"/>
          </a:xfrm>
        </p:spPr>
        <p:txBody>
          <a:bodyPr/>
          <a:lstStyle/>
          <a:p>
            <a:r>
              <a:rPr lang="mk-MK" dirty="0" smtClean="0"/>
              <a:t>Зголемување на капацитетот на невладините организации на лицата со инвалидност</a:t>
            </a:r>
          </a:p>
          <a:p>
            <a:pPr lvl="1"/>
            <a:r>
              <a:rPr lang="mk-MK" dirty="0" smtClean="0"/>
              <a:t>Одржани </a:t>
            </a:r>
            <a:r>
              <a:rPr lang="mk-MK" dirty="0" smtClean="0"/>
              <a:t>3 семинари за зголемување на капацитетот на НВО на лица со инвалидност и проширување на сознанијата за Конвенцијата на </a:t>
            </a:r>
            <a:r>
              <a:rPr lang="mk-MK" dirty="0" smtClean="0"/>
              <a:t>Обединетите Нации</a:t>
            </a:r>
            <a:endParaRPr lang="mk-MK" dirty="0" smtClean="0"/>
          </a:p>
          <a:p>
            <a:pPr lvl="1"/>
            <a:r>
              <a:rPr lang="mk-MK" dirty="0" smtClean="0"/>
              <a:t>Одржан еден </a:t>
            </a:r>
            <a:r>
              <a:rPr lang="mk-MK" dirty="0" smtClean="0"/>
              <a:t>семинар за обука за лобирање кај релевантните </a:t>
            </a:r>
            <a:r>
              <a:rPr lang="mk-MK" dirty="0" smtClean="0"/>
              <a:t>фактори</a:t>
            </a:r>
          </a:p>
          <a:p>
            <a:r>
              <a:rPr lang="mk-MK" dirty="0" smtClean="0"/>
              <a:t>Јавна </a:t>
            </a:r>
            <a:r>
              <a:rPr lang="mk-MK" dirty="0" smtClean="0"/>
              <a:t>кампања за ратификација на Конвенцијата</a:t>
            </a:r>
          </a:p>
          <a:p>
            <a:pPr lvl="1"/>
            <a:r>
              <a:rPr lang="mk-MK" dirty="0" smtClean="0"/>
              <a:t>Објавена </a:t>
            </a:r>
            <a:r>
              <a:rPr lang="en-US" dirty="0" smtClean="0"/>
              <a:t>WEB</a:t>
            </a:r>
            <a:r>
              <a:rPr lang="mk-MK" dirty="0" smtClean="0"/>
              <a:t> страната за проектот</a:t>
            </a:r>
          </a:p>
          <a:p>
            <a:pPr lvl="1"/>
            <a:r>
              <a:rPr lang="mk-MK" dirty="0" smtClean="0"/>
              <a:t>Објавени статии во дневни/неделни </a:t>
            </a:r>
            <a:r>
              <a:rPr lang="mk-MK" dirty="0" err="1" smtClean="0"/>
              <a:t>гласила</a:t>
            </a:r>
            <a:r>
              <a:rPr lang="mk-MK" dirty="0" smtClean="0"/>
              <a:t> (Нова Македонија, Утрински Весник, Битолски Весник, Дневник итн</a:t>
            </a:r>
            <a:r>
              <a:rPr lang="mk-MK" dirty="0" smtClean="0"/>
              <a:t>.)</a:t>
            </a:r>
          </a:p>
          <a:p>
            <a:pPr lvl="1"/>
            <a:r>
              <a:rPr lang="mk-MK" dirty="0" smtClean="0"/>
              <a:t>Објавена група (</a:t>
            </a:r>
            <a:r>
              <a:rPr lang="en-US" dirty="0" smtClean="0"/>
              <a:t>community) </a:t>
            </a:r>
            <a:r>
              <a:rPr lang="mk-MK" dirty="0" smtClean="0"/>
              <a:t>на </a:t>
            </a:r>
            <a:r>
              <a:rPr lang="en-US" dirty="0" err="1" smtClean="0"/>
              <a:t>Facebook</a:t>
            </a:r>
            <a:endParaRPr lang="mk-MK" dirty="0" smtClean="0"/>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980728"/>
            <a:ext cx="8382000" cy="3594830"/>
          </a:xfrm>
        </p:spPr>
        <p:txBody>
          <a:bodyPr/>
          <a:lstStyle/>
          <a:p>
            <a:r>
              <a:rPr lang="mk-MK" dirty="0" smtClean="0"/>
              <a:t>П</a:t>
            </a:r>
            <a:r>
              <a:rPr lang="en-US" dirty="0" smtClean="0"/>
              <a:t>a</a:t>
            </a:r>
            <a:r>
              <a:rPr lang="mk-MK" dirty="0" smtClean="0"/>
              <a:t>рада (Дефиле) </a:t>
            </a:r>
            <a:r>
              <a:rPr lang="mk-MK" dirty="0" smtClean="0"/>
              <a:t>по Широк Сокак во </a:t>
            </a:r>
            <a:r>
              <a:rPr lang="mk-MK" dirty="0" smtClean="0"/>
              <a:t>Битола</a:t>
            </a:r>
            <a:endParaRPr lang="en-US" dirty="0" smtClean="0"/>
          </a:p>
          <a:p>
            <a:endParaRPr lang="mk-MK" dirty="0" smtClean="0"/>
          </a:p>
          <a:p>
            <a:r>
              <a:rPr lang="mk-MK" dirty="0" smtClean="0"/>
              <a:t>Тркалезна маса со релевантните фактори (градоначалници, </a:t>
            </a:r>
            <a:r>
              <a:rPr lang="mk-MK" dirty="0" smtClean="0"/>
              <a:t>министри, пратеници </a:t>
            </a:r>
            <a:r>
              <a:rPr lang="mk-MK" dirty="0" smtClean="0"/>
              <a:t>и сл</a:t>
            </a:r>
            <a:r>
              <a:rPr lang="mk-MK" dirty="0" smtClean="0"/>
              <a:t>.)</a:t>
            </a:r>
            <a:endParaRPr lang="en-US" dirty="0" smtClean="0"/>
          </a:p>
          <a:p>
            <a:endParaRPr lang="mk-MK" dirty="0" smtClean="0"/>
          </a:p>
          <a:p>
            <a:r>
              <a:rPr lang="mk-MK" dirty="0" smtClean="0"/>
              <a:t>Завршна конференција</a:t>
            </a:r>
          </a:p>
          <a:p>
            <a:endParaRPr lang="mk-MK" dirty="0" smtClean="0"/>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0286723">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10286723</Template>
  <TotalTime>190</TotalTime>
  <Words>599</Words>
  <Application>Microsoft Office PowerPoint</Application>
  <PresentationFormat>On-screen Show (4:3)</PresentationFormat>
  <Paragraphs>41</Paragraphs>
  <Slides>8</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1" baseType="lpstr">
      <vt:lpstr>10286723</vt:lpstr>
      <vt:lpstr>White with Courier font for code slides</vt:lpstr>
      <vt:lpstr>Acrobat Document</vt:lpstr>
      <vt:lpstr>Проект: Промовирање на ратификацијата и имплементацијата на Конвенцијата на ОН за правата на  лицата со инвалидност</vt:lpstr>
      <vt:lpstr>Главни активности</vt:lpstr>
      <vt:lpstr>Прирачник (корици)</vt:lpstr>
      <vt:lpstr>Постер</vt:lpstr>
      <vt:lpstr>Леток</vt:lpstr>
      <vt:lpstr>Леток</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Промовирање на ратификацијата и имплементацијата на Конвенцијата на ОН за правата на инвалидизираните лица</dc:title>
  <dc:creator>user</dc:creator>
  <cp:lastModifiedBy>SOFIJA</cp:lastModifiedBy>
  <cp:revision>26</cp:revision>
  <dcterms:created xsi:type="dcterms:W3CDTF">2010-03-30T00:20:06Z</dcterms:created>
  <dcterms:modified xsi:type="dcterms:W3CDTF">2010-12-16T11:33:39Z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TC102867231033</vt:lpwstr>
  </property>
</Properties>
</file>